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0"/>
  </p:notesMasterIdLst>
  <p:handoutMasterIdLst>
    <p:handoutMasterId r:id="rId41"/>
  </p:handoutMasterIdLst>
  <p:sldIdLst>
    <p:sldId id="318" r:id="rId5"/>
    <p:sldId id="1853" r:id="rId6"/>
    <p:sldId id="1820" r:id="rId7"/>
    <p:sldId id="1838" r:id="rId8"/>
    <p:sldId id="1824" r:id="rId9"/>
    <p:sldId id="1797" r:id="rId10"/>
    <p:sldId id="1846" r:id="rId11"/>
    <p:sldId id="1847" r:id="rId12"/>
    <p:sldId id="1818" r:id="rId13"/>
    <p:sldId id="1819" r:id="rId14"/>
    <p:sldId id="1825" r:id="rId15"/>
    <p:sldId id="1823" r:id="rId16"/>
    <p:sldId id="1841" r:id="rId17"/>
    <p:sldId id="1807" r:id="rId18"/>
    <p:sldId id="1849" r:id="rId19"/>
    <p:sldId id="1850" r:id="rId20"/>
    <p:sldId id="1851" r:id="rId21"/>
    <p:sldId id="1852" r:id="rId22"/>
    <p:sldId id="1811" r:id="rId23"/>
    <p:sldId id="1806" r:id="rId24"/>
    <p:sldId id="1840" r:id="rId25"/>
    <p:sldId id="1826" r:id="rId26"/>
    <p:sldId id="1821" r:id="rId27"/>
    <p:sldId id="1834" r:id="rId28"/>
    <p:sldId id="1845" r:id="rId29"/>
    <p:sldId id="1844" r:id="rId30"/>
    <p:sldId id="1836" r:id="rId31"/>
    <p:sldId id="1837" r:id="rId32"/>
    <p:sldId id="1832" r:id="rId33"/>
    <p:sldId id="1829" r:id="rId34"/>
    <p:sldId id="1833" r:id="rId35"/>
    <p:sldId id="1831" r:id="rId36"/>
    <p:sldId id="1842" r:id="rId37"/>
    <p:sldId id="1830" r:id="rId38"/>
    <p:sldId id="313" r:id="rId3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64" autoAdjust="0"/>
    <p:restoredTop sz="96571" autoAdjust="0"/>
  </p:normalViewPr>
  <p:slideViewPr>
    <p:cSldViewPr snapToGrid="0" showGuides="1">
      <p:cViewPr varScale="1">
        <p:scale>
          <a:sx n="112" d="100"/>
          <a:sy n="112" d="100"/>
        </p:scale>
        <p:origin x="944" y="20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6/12/24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6/12/24</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64095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3547018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243764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94535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945347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3943811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375934625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pic>
        <p:nvPicPr>
          <p:cNvPr id="3" name="Picture 2">
            <a:extLst>
              <a:ext uri="{FF2B5EF4-FFF2-40B4-BE49-F238E27FC236}">
                <a16:creationId xmlns:a16="http://schemas.microsoft.com/office/drawing/2014/main" id="{E5A81C43-A5B9-D933-9CA0-B9EBBA5B62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8659" y="158509"/>
            <a:ext cx="2109916" cy="905256"/>
          </a:xfrm>
          <a:prstGeom prst="rect">
            <a:avLst/>
          </a:prstGeom>
        </p:spPr>
      </p:pic>
      <p:grpSp>
        <p:nvGrpSpPr>
          <p:cNvPr id="5" name="Group 4">
            <a:extLst>
              <a:ext uri="{FF2B5EF4-FFF2-40B4-BE49-F238E27FC236}">
                <a16:creationId xmlns:a16="http://schemas.microsoft.com/office/drawing/2014/main" id="{2211A969-E7EA-13C3-D014-C029084F4EFB}"/>
              </a:ext>
            </a:extLst>
          </p:cNvPr>
          <p:cNvGrpSpPr/>
          <p:nvPr userDrawn="1"/>
        </p:nvGrpSpPr>
        <p:grpSpPr>
          <a:xfrm>
            <a:off x="366259" y="3655396"/>
            <a:ext cx="2214716" cy="356329"/>
            <a:chOff x="341278" y="3628835"/>
            <a:chExt cx="2214716" cy="356329"/>
          </a:xfrm>
        </p:grpSpPr>
        <p:pic>
          <p:nvPicPr>
            <p:cNvPr id="7" name="Picture 2">
              <a:extLst>
                <a:ext uri="{FF2B5EF4-FFF2-40B4-BE49-F238E27FC236}">
                  <a16:creationId xmlns:a16="http://schemas.microsoft.com/office/drawing/2014/main" id="{D16A6A85-AECD-6121-D004-ECB79BC1307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1278" y="3628835"/>
              <a:ext cx="1005840" cy="356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87D2793C-01C6-B180-3495-5A206744553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550154" y="3690079"/>
              <a:ext cx="1005840" cy="23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descr="A black and white sign with blue text&#10;&#10;Description automatically generated">
            <a:extLst>
              <a:ext uri="{FF2B5EF4-FFF2-40B4-BE49-F238E27FC236}">
                <a16:creationId xmlns:a16="http://schemas.microsoft.com/office/drawing/2014/main" id="{90ECFB80-075A-EDC0-363D-3CE459F436D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0697" y="4125123"/>
            <a:ext cx="1005840" cy="324328"/>
          </a:xfrm>
          <a:prstGeom prst="rect">
            <a:avLst/>
          </a:prstGeom>
        </p:spPr>
      </p:pic>
      <p:sp>
        <p:nvSpPr>
          <p:cNvPr id="19" name="TextBox 18">
            <a:extLst>
              <a:ext uri="{FF2B5EF4-FFF2-40B4-BE49-F238E27FC236}">
                <a16:creationId xmlns:a16="http://schemas.microsoft.com/office/drawing/2014/main" id="{23984D22-2BE9-C684-93D1-920B201DC418}"/>
              </a:ext>
            </a:extLst>
          </p:cNvPr>
          <p:cNvSpPr txBox="1"/>
          <p:nvPr userDrawn="1"/>
        </p:nvSpPr>
        <p:spPr>
          <a:xfrm>
            <a:off x="901538" y="1776974"/>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24" name="TextBox 23">
            <a:extLst>
              <a:ext uri="{FF2B5EF4-FFF2-40B4-BE49-F238E27FC236}">
                <a16:creationId xmlns:a16="http://schemas.microsoft.com/office/drawing/2014/main" id="{9EA65A86-1694-D0BE-3C46-045E2B00D094}"/>
              </a:ext>
            </a:extLst>
          </p:cNvPr>
          <p:cNvSpPr txBox="1"/>
          <p:nvPr userDrawn="1"/>
        </p:nvSpPr>
        <p:spPr>
          <a:xfrm>
            <a:off x="28657" y="2079048"/>
            <a:ext cx="2889921" cy="932563"/>
          </a:xfrm>
          <a:prstGeom prst="rect">
            <a:avLst/>
          </a:prstGeom>
          <a:noFill/>
        </p:spPr>
        <p:txBody>
          <a:bodyPr wrap="square" lIns="118872" tIns="91440" rIns="118872" bIns="91440" rtlCol="0" anchor="ctr" anchorCtr="0">
            <a:spAutoFit/>
          </a:bodyPr>
          <a:lstStyle/>
          <a:p>
            <a:pPr algn="l">
              <a:lnSpc>
                <a:spcPct val="90000"/>
              </a:lnSpc>
            </a:pPr>
            <a:r>
              <a:rPr lang="en-US" b="1" dirty="0"/>
              <a:t>COLABS: Collaboration for Better Software for Science</a:t>
            </a:r>
          </a:p>
        </p:txBody>
      </p:sp>
      <p:sp>
        <p:nvSpPr>
          <p:cNvPr id="25" name="TextBox 24">
            <a:extLst>
              <a:ext uri="{FF2B5EF4-FFF2-40B4-BE49-F238E27FC236}">
                <a16:creationId xmlns:a16="http://schemas.microsoft.com/office/drawing/2014/main" id="{7C98D32A-D229-5172-E298-9AF976ACE627}"/>
              </a:ext>
            </a:extLst>
          </p:cNvPr>
          <p:cNvSpPr txBox="1"/>
          <p:nvPr userDrawn="1"/>
        </p:nvSpPr>
        <p:spPr>
          <a:xfrm>
            <a:off x="676315" y="3191133"/>
            <a:ext cx="1594604" cy="350865"/>
          </a:xfrm>
          <a:prstGeom prst="rect">
            <a:avLst/>
          </a:prstGeom>
          <a:noFill/>
        </p:spPr>
        <p:txBody>
          <a:bodyPr wrap="none" lIns="118872" tIns="91440" rIns="118872" bIns="91440" rtlCol="0" anchor="ctr" anchorCtr="0">
            <a:spAutoFit/>
          </a:bodyPr>
          <a:lstStyle/>
          <a:p>
            <a:pPr algn="l">
              <a:lnSpc>
                <a:spcPct val="90000"/>
              </a:lnSpc>
            </a:pPr>
            <a:r>
              <a:rPr lang="en-US" sz="1200" i="1" dirty="0"/>
              <a:t>In collaboration with</a:t>
            </a:r>
          </a:p>
        </p:txBody>
      </p:sp>
      <p:sp>
        <p:nvSpPr>
          <p:cNvPr id="26" name="TextBox 25">
            <a:extLst>
              <a:ext uri="{FF2B5EF4-FFF2-40B4-BE49-F238E27FC236}">
                <a16:creationId xmlns:a16="http://schemas.microsoft.com/office/drawing/2014/main" id="{64D46951-9F99-A303-D249-27B751A562DB}"/>
              </a:ext>
            </a:extLst>
          </p:cNvPr>
          <p:cNvSpPr txBox="1"/>
          <p:nvPr userDrawn="1"/>
        </p:nvSpPr>
        <p:spPr>
          <a:xfrm>
            <a:off x="572120" y="4562849"/>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7" name="Group 26">
            <a:extLst>
              <a:ext uri="{FF2B5EF4-FFF2-40B4-BE49-F238E27FC236}">
                <a16:creationId xmlns:a16="http://schemas.microsoft.com/office/drawing/2014/main" id="{CC665AB1-818C-15F6-A435-7A7C14109262}"/>
              </a:ext>
            </a:extLst>
          </p:cNvPr>
          <p:cNvGrpSpPr/>
          <p:nvPr userDrawn="1"/>
        </p:nvGrpSpPr>
        <p:grpSpPr>
          <a:xfrm>
            <a:off x="355043" y="5027111"/>
            <a:ext cx="2237149" cy="457200"/>
            <a:chOff x="343050" y="5128711"/>
            <a:chExt cx="2237149" cy="457200"/>
          </a:xfrm>
        </p:grpSpPr>
        <p:pic>
          <p:nvPicPr>
            <p:cNvPr id="28" name="Picture 27">
              <a:extLst>
                <a:ext uri="{FF2B5EF4-FFF2-40B4-BE49-F238E27FC236}">
                  <a16:creationId xmlns:a16="http://schemas.microsoft.com/office/drawing/2014/main" id="{D8D4DA06-93FC-7C79-22C0-69CD6E71946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29" name="Picture 28" descr="A picture containing shape&#10;&#10;Description automatically generated">
              <a:extLst>
                <a:ext uri="{FF2B5EF4-FFF2-40B4-BE49-F238E27FC236}">
                  <a16:creationId xmlns:a16="http://schemas.microsoft.com/office/drawing/2014/main" id="{3A576A20-C17C-D6D5-507F-A7C5D2EE03B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pic>
        <p:nvPicPr>
          <p:cNvPr id="31" name="Picture 30">
            <a:extLst>
              <a:ext uri="{FF2B5EF4-FFF2-40B4-BE49-F238E27FC236}">
                <a16:creationId xmlns:a16="http://schemas.microsoft.com/office/drawing/2014/main" id="{F6BAEEDA-B6C4-7DDA-6A83-26F20E08F28B}"/>
              </a:ext>
            </a:extLst>
          </p:cNvPr>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spTree>
    <p:extLst>
      <p:ext uri="{BB962C8B-B14F-4D97-AF65-F5344CB8AC3E}">
        <p14:creationId xmlns:p14="http://schemas.microsoft.com/office/powerpoint/2010/main" val="3066306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5" name="Picture 4">
            <a:extLst>
              <a:ext uri="{FF2B5EF4-FFF2-40B4-BE49-F238E27FC236}">
                <a16:creationId xmlns:a16="http://schemas.microsoft.com/office/drawing/2014/main" id="{39A0B7EC-D4C0-0A37-EF93-54309C1E7E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8659" y="158509"/>
            <a:ext cx="2109916" cy="905256"/>
          </a:xfrm>
          <a:prstGeom prst="rect">
            <a:avLst/>
          </a:prstGeom>
        </p:spPr>
      </p:pic>
      <p:grpSp>
        <p:nvGrpSpPr>
          <p:cNvPr id="21" name="Group 20">
            <a:extLst>
              <a:ext uri="{FF2B5EF4-FFF2-40B4-BE49-F238E27FC236}">
                <a16:creationId xmlns:a16="http://schemas.microsoft.com/office/drawing/2014/main" id="{23F39736-1AFA-8528-C9E3-41B55EABEDCA}"/>
              </a:ext>
            </a:extLst>
          </p:cNvPr>
          <p:cNvGrpSpPr/>
          <p:nvPr userDrawn="1"/>
        </p:nvGrpSpPr>
        <p:grpSpPr>
          <a:xfrm>
            <a:off x="366259" y="3655396"/>
            <a:ext cx="2214716" cy="356329"/>
            <a:chOff x="341278" y="3628835"/>
            <a:chExt cx="2214716" cy="356329"/>
          </a:xfrm>
        </p:grpSpPr>
        <p:pic>
          <p:nvPicPr>
            <p:cNvPr id="6" name="Picture 2">
              <a:extLst>
                <a:ext uri="{FF2B5EF4-FFF2-40B4-BE49-F238E27FC236}">
                  <a16:creationId xmlns:a16="http://schemas.microsoft.com/office/drawing/2014/main" id="{EF0692E1-7D85-78AD-9CB9-EDC5C0A1CD96}"/>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1278" y="3628835"/>
              <a:ext cx="1005840" cy="3563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05CDAB3D-B8D6-9AC9-8507-6F95230AEE45}"/>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550154" y="3690079"/>
              <a:ext cx="1005840" cy="23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A black and white sign with blue text&#10;&#10;Description automatically generated">
            <a:extLst>
              <a:ext uri="{FF2B5EF4-FFF2-40B4-BE49-F238E27FC236}">
                <a16:creationId xmlns:a16="http://schemas.microsoft.com/office/drawing/2014/main" id="{A50B83FE-88FB-1C61-17CC-A58C0BE092BF}"/>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70697" y="4125123"/>
            <a:ext cx="1005840" cy="324328"/>
          </a:xfrm>
          <a:prstGeom prst="rect">
            <a:avLst/>
          </a:prstGeom>
        </p:spPr>
      </p:pic>
      <p:sp>
        <p:nvSpPr>
          <p:cNvPr id="8" name="TextBox 7">
            <a:extLst>
              <a:ext uri="{FF2B5EF4-FFF2-40B4-BE49-F238E27FC236}">
                <a16:creationId xmlns:a16="http://schemas.microsoft.com/office/drawing/2014/main" id="{DBDB4EA8-7E00-EB97-386F-806F04EDC41A}"/>
              </a:ext>
            </a:extLst>
          </p:cNvPr>
          <p:cNvSpPr txBox="1"/>
          <p:nvPr userDrawn="1"/>
        </p:nvSpPr>
        <p:spPr>
          <a:xfrm>
            <a:off x="901538" y="1776974"/>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9" name="TextBox 8">
            <a:extLst>
              <a:ext uri="{FF2B5EF4-FFF2-40B4-BE49-F238E27FC236}">
                <a16:creationId xmlns:a16="http://schemas.microsoft.com/office/drawing/2014/main" id="{9C6AA8F1-3D17-46A7-8926-BC4892D4C51C}"/>
              </a:ext>
            </a:extLst>
          </p:cNvPr>
          <p:cNvSpPr txBox="1"/>
          <p:nvPr userDrawn="1"/>
        </p:nvSpPr>
        <p:spPr>
          <a:xfrm>
            <a:off x="28657" y="2079048"/>
            <a:ext cx="2889921" cy="932563"/>
          </a:xfrm>
          <a:prstGeom prst="rect">
            <a:avLst/>
          </a:prstGeom>
          <a:noFill/>
        </p:spPr>
        <p:txBody>
          <a:bodyPr wrap="square" lIns="118872" tIns="91440" rIns="118872" bIns="91440" rtlCol="0" anchor="ctr" anchorCtr="0">
            <a:spAutoFit/>
          </a:bodyPr>
          <a:lstStyle/>
          <a:p>
            <a:pPr algn="l">
              <a:lnSpc>
                <a:spcPct val="90000"/>
              </a:lnSpc>
            </a:pPr>
            <a:r>
              <a:rPr lang="en-US" b="1" dirty="0"/>
              <a:t>COLABS: Collaboration for Better Software for Science</a:t>
            </a:r>
          </a:p>
        </p:txBody>
      </p:sp>
      <p:sp>
        <p:nvSpPr>
          <p:cNvPr id="10" name="TextBox 9">
            <a:extLst>
              <a:ext uri="{FF2B5EF4-FFF2-40B4-BE49-F238E27FC236}">
                <a16:creationId xmlns:a16="http://schemas.microsoft.com/office/drawing/2014/main" id="{CE38D39D-3F53-1EF5-8F58-4DF913CFD07D}"/>
              </a:ext>
            </a:extLst>
          </p:cNvPr>
          <p:cNvSpPr txBox="1"/>
          <p:nvPr userDrawn="1"/>
        </p:nvSpPr>
        <p:spPr>
          <a:xfrm>
            <a:off x="676315" y="3191133"/>
            <a:ext cx="1594604" cy="350865"/>
          </a:xfrm>
          <a:prstGeom prst="rect">
            <a:avLst/>
          </a:prstGeom>
          <a:noFill/>
        </p:spPr>
        <p:txBody>
          <a:bodyPr wrap="none" lIns="118872" tIns="91440" rIns="118872" bIns="91440" rtlCol="0" anchor="ctr" anchorCtr="0">
            <a:spAutoFit/>
          </a:bodyPr>
          <a:lstStyle/>
          <a:p>
            <a:pPr algn="l">
              <a:lnSpc>
                <a:spcPct val="90000"/>
              </a:lnSpc>
            </a:pPr>
            <a:r>
              <a:rPr lang="en-US" sz="1200" i="1" dirty="0"/>
              <a:t>In collaboration with</a:t>
            </a:r>
          </a:p>
        </p:txBody>
      </p:sp>
      <p:sp>
        <p:nvSpPr>
          <p:cNvPr id="15" name="TextBox 14">
            <a:extLst>
              <a:ext uri="{FF2B5EF4-FFF2-40B4-BE49-F238E27FC236}">
                <a16:creationId xmlns:a16="http://schemas.microsoft.com/office/drawing/2014/main" id="{38A567DA-27A0-BFAF-CB9E-0EA56E125664}"/>
              </a:ext>
            </a:extLst>
          </p:cNvPr>
          <p:cNvSpPr txBox="1"/>
          <p:nvPr userDrawn="1"/>
        </p:nvSpPr>
        <p:spPr>
          <a:xfrm>
            <a:off x="572120" y="4562849"/>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0" name="Group 19">
            <a:extLst>
              <a:ext uri="{FF2B5EF4-FFF2-40B4-BE49-F238E27FC236}">
                <a16:creationId xmlns:a16="http://schemas.microsoft.com/office/drawing/2014/main" id="{63A83523-6C92-DDA5-E072-BAC75B3276B6}"/>
              </a:ext>
            </a:extLst>
          </p:cNvPr>
          <p:cNvGrpSpPr/>
          <p:nvPr userDrawn="1"/>
        </p:nvGrpSpPr>
        <p:grpSpPr>
          <a:xfrm>
            <a:off x="355043" y="5027111"/>
            <a:ext cx="2237149" cy="457200"/>
            <a:chOff x="343050" y="5128711"/>
            <a:chExt cx="2237149" cy="457200"/>
          </a:xfrm>
        </p:grpSpPr>
        <p:pic>
          <p:nvPicPr>
            <p:cNvPr id="17" name="Picture 16">
              <a:extLst>
                <a:ext uri="{FF2B5EF4-FFF2-40B4-BE49-F238E27FC236}">
                  <a16:creationId xmlns:a16="http://schemas.microsoft.com/office/drawing/2014/main" id="{70EB972A-C812-2D11-E993-9648F06DCD53}"/>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18" name="Picture 17" descr="A picture containing shape&#10;&#10;Description automatically generated">
              <a:extLst>
                <a:ext uri="{FF2B5EF4-FFF2-40B4-BE49-F238E27FC236}">
                  <a16:creationId xmlns:a16="http://schemas.microsoft.com/office/drawing/2014/main" id="{DC5CC62A-5FBA-A239-536C-E231ED3105F0}"/>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spTree>
    <p:extLst>
      <p:ext uri="{BB962C8B-B14F-4D97-AF65-F5344CB8AC3E}">
        <p14:creationId xmlns:p14="http://schemas.microsoft.com/office/powerpoint/2010/main" val="1727176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7.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blog.padhye.org/Artifact-Evaluation-Tips-for-Authors/" TargetMode="External"/><Relationship Id="rId2" Type="http://schemas.openxmlformats.org/officeDocument/2006/relationships/hyperlink" Target="https://docs.google.com/document/d/1pqzPtLVIvwLwJsZwCb2r7yzWMaifudHe1Xvn42T4CcA/edit" TargetMode="External"/><Relationship Id="rId1" Type="http://schemas.openxmlformats.org/officeDocument/2006/relationships/slideLayout" Target="../slideLayouts/slideLayout3.xml"/><Relationship Id="rId6" Type="http://schemas.openxmlformats.org/officeDocument/2006/relationships/hyperlink" Target="https://github.com/csartifacts/resources" TargetMode="External"/><Relationship Id="rId5" Type="http://schemas.openxmlformats.org/officeDocument/2006/relationships/hyperlink" Target="https://www.sigops.org/2021/how-are-award-winning-systems-research-artifacts-prepared-part-2/" TargetMode="External"/><Relationship Id="rId4" Type="http://schemas.openxmlformats.org/officeDocument/2006/relationships/hyperlink" Target="https://www.sigops.org/2021/how-are-award-winning-systems-research-artifacts-prepared-part-1/"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acm.org/publications/policies/artifact-review-and-badging-current"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hyperlink" Target="https://doi.org/10.6084/m9.figshare.26019469"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rd-alliance.org/groups/fair-for-research-software-fair4rs-wg/forum/"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arstechnica.com/information-technology/2019/10/chemists-discover-cross-platform-python-scripts-not-so-cross-platform/"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Gregory R. Watson</a:t>
            </a:r>
            <a:r>
              <a:rPr lang="en-US" dirty="0"/>
              <a:t> </a:t>
            </a:r>
            <a:r>
              <a:rPr lang="en-US" sz="2000" dirty="0"/>
              <a:t>(he/him)</a:t>
            </a:r>
            <a:br>
              <a:rPr lang="en-US" sz="2000" u="sng" dirty="0"/>
            </a:br>
            <a:r>
              <a:rPr lang="en-US" sz="2000" dirty="0"/>
              <a:t>Oak Ridge National Laboratory</a:t>
            </a:r>
            <a:endParaRPr lang="en-US" sz="2400" dirty="0"/>
          </a:p>
          <a:p>
            <a:pPr>
              <a:spcBef>
                <a:spcPts val="2800"/>
              </a:spcBef>
            </a:pPr>
            <a:r>
              <a:rPr lang="en-US" sz="2000" b="0" i="0" dirty="0">
                <a:solidFill>
                  <a:srgbClr val="111111"/>
                </a:solidFill>
                <a:effectLst/>
                <a:latin typeface="+mn-lt"/>
              </a:rPr>
              <a:t>Software Practices for Reproducible Science tutorial</a:t>
            </a:r>
            <a:r>
              <a:rPr lang="en-US" sz="2000" dirty="0">
                <a:latin typeface="+mn-lt"/>
              </a:rPr>
              <a:t> </a:t>
            </a:r>
            <a:r>
              <a:rPr lang="en-US" sz="2000" dirty="0"/>
              <a:t>@ ACM-REP 2024</a:t>
            </a:r>
          </a:p>
          <a:p>
            <a:pPr>
              <a:spcBef>
                <a:spcPts val="2800"/>
              </a:spcBef>
            </a:pPr>
            <a:r>
              <a:rPr lang="en-US" sz="2000" dirty="0"/>
              <a:t>Contributors: David E. </a:t>
            </a:r>
            <a:r>
              <a:rPr lang="en-US" sz="2000" dirty="0" err="1"/>
              <a:t>Bernholdt</a:t>
            </a:r>
            <a:r>
              <a:rPr lang="en-US" sz="2000" dirty="0"/>
              <a:t> (ORNL), Patricia A. Grubel (LANL), Michael A. </a:t>
            </a:r>
            <a:r>
              <a:rPr lang="en-US" sz="2000" dirty="0" err="1"/>
              <a:t>Heroux</a:t>
            </a:r>
            <a:r>
              <a:rPr lang="en-US" sz="2000" dirty="0"/>
              <a:t> (SNL), David M. Rogers (ORNL), Gregory R. Watson (ORNL)</a:t>
            </a:r>
          </a:p>
        </p:txBody>
      </p:sp>
    </p:spTree>
    <p:extLst>
      <p:ext uri="{BB962C8B-B14F-4D97-AF65-F5344CB8AC3E}">
        <p14:creationId xmlns:p14="http://schemas.microsoft.com/office/powerpoint/2010/main" val="1478374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966268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a:t>
            </a:r>
            <a:r>
              <a:rPr lang="en-US"/>
              <a:t>which is in </a:t>
            </a:r>
            <a:r>
              <a:rPr lang="en-US" dirty="0"/>
              <a:t>the early stages</a:t>
            </a:r>
          </a:p>
          <a:p>
            <a:endParaRPr lang="en-US" dirty="0"/>
          </a:p>
        </p:txBody>
      </p:sp>
    </p:spTree>
    <p:extLst>
      <p:ext uri="{BB962C8B-B14F-4D97-AF65-F5344CB8AC3E}">
        <p14:creationId xmlns:p14="http://schemas.microsoft.com/office/powerpoint/2010/main" val="3889789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312"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9325656" y="4029739"/>
            <a:ext cx="1832627" cy="2023819"/>
          </a:xfrm>
          <a:prstGeom prst="rect">
            <a:avLst/>
          </a:prstGeom>
          <a:noFill/>
          <a:ln>
            <a:noFill/>
          </a:ln>
        </p:spPr>
      </p:pic>
    </p:spTree>
    <p:extLst>
      <p:ext uri="{BB962C8B-B14F-4D97-AF65-F5344CB8AC3E}">
        <p14:creationId xmlns:p14="http://schemas.microsoft.com/office/powerpoint/2010/main" val="3773718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4114747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Conference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b="1" dirty="0">
                <a:solidFill>
                  <a:schemeClr val="tx2"/>
                </a:solidFill>
              </a:rPr>
              <a:t>Create tangible progress towards scientific rigor by enhancing the reproducibility of accepted papers</a:t>
            </a:r>
          </a:p>
          <a:p>
            <a:r>
              <a:rPr lang="en-US" sz="2000" dirty="0"/>
              <a:t>The Artifact Description (AD) Appendix will be auto-generated from author responses</a:t>
            </a:r>
          </a:p>
          <a:p>
            <a:pPr lvl="1"/>
            <a:r>
              <a:rPr lang="en-US" sz="1800" dirty="0"/>
              <a:t>Greater emphasis on linking to the broader products resulting from research</a:t>
            </a:r>
          </a:p>
          <a:p>
            <a:pPr lvl="1"/>
            <a:r>
              <a:rPr lang="en-US" sz="1800" dirty="0"/>
              <a:t>An indication that no artifacts were created or used might also be acceptable</a:t>
            </a:r>
            <a:endParaRPr lang="en-US" dirty="0"/>
          </a:p>
          <a:p>
            <a:r>
              <a:rPr lang="en-US" sz="2000" dirty="0"/>
              <a:t>For accepted papers, the availability and functionality of automated Artifact Evaluation (AE) will be evaluated and rewarded</a:t>
            </a:r>
          </a:p>
          <a:p>
            <a:pPr lvl="1"/>
            <a:r>
              <a:rPr lang="en-US" sz="1800" dirty="0"/>
              <a:t>Easily reproduce a paper’s key results and claims with provided artifacts</a:t>
            </a:r>
          </a:p>
          <a:p>
            <a:r>
              <a:rPr lang="en-US" sz="2000" dirty="0"/>
              <a:t>Accepted papers with available artifacts will be honored with the appropriate ACM badges.</a:t>
            </a:r>
          </a:p>
          <a:p>
            <a:r>
              <a:rPr lang="en-US" sz="2000" dirty="0"/>
              <a:t>Collaborating with Chameleon Cloud, </a:t>
            </a:r>
            <a:r>
              <a:rPr lang="en-US" sz="2000" dirty="0" err="1"/>
              <a:t>CloudLab</a:t>
            </a:r>
            <a:r>
              <a:rPr lang="en-US" sz="2000" dirty="0"/>
              <a:t>, Jetstream via XSEDE, SDSC, and TACC for infrastructure needs</a:t>
            </a:r>
          </a:p>
          <a:p>
            <a:pPr lvl="1"/>
            <a:r>
              <a:rPr lang="en-US" sz="1800" dirty="0"/>
              <a:t>Webinars will be provided for authors interested in using these resources</a:t>
            </a:r>
          </a:p>
        </p:txBody>
      </p:sp>
    </p:spTree>
    <p:extLst>
      <p:ext uri="{BB962C8B-B14F-4D97-AF65-F5344CB8AC3E}">
        <p14:creationId xmlns:p14="http://schemas.microsoft.com/office/powerpoint/2010/main" val="2454854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AD/AE Appendices Process &amp; Badges</a:t>
            </a:r>
          </a:p>
        </p:txBody>
      </p:sp>
      <p:sp>
        <p:nvSpPr>
          <p:cNvPr id="5" name="Content Placeholder 4"/>
          <p:cNvSpPr>
            <a:spLocks noGrp="1"/>
          </p:cNvSpPr>
          <p:nvPr>
            <p:ph sz="quarter" idx="1"/>
          </p:nvPr>
        </p:nvSpPr>
        <p:spPr>
          <a:xfrm>
            <a:off x="365760" y="1141612"/>
            <a:ext cx="11369809" cy="4047778"/>
          </a:xfrm>
        </p:spPr>
        <p:txBody>
          <a:bodyPr/>
          <a:lstStyle/>
          <a:p>
            <a:r>
              <a:rPr lang="en-US" dirty="0"/>
              <a:t>Artifact Description/Artifact Evaluation (AD/AE) process is single-blind</a:t>
            </a:r>
          </a:p>
          <a:p>
            <a:r>
              <a:rPr lang="en-US" dirty="0"/>
              <a:t>The terms artifact and research object are synonymous</a:t>
            </a:r>
          </a:p>
          <a:p>
            <a:pPr lvl="1"/>
            <a:r>
              <a:rPr lang="en-US" dirty="0"/>
              <a:t>Software, datasets, environment configuration, mechanized proofs, benchmarks, test suites with scripts, etc. </a:t>
            </a:r>
          </a:p>
          <a:p>
            <a:r>
              <a:rPr lang="en-US" dirty="0"/>
              <a:t>A complete artifact package must contain (1) the computational artifacts, and (2) instructions/documentation describing the contents and how to use it</a:t>
            </a:r>
          </a:p>
          <a:p>
            <a:r>
              <a:rPr lang="en-US" sz="2400" dirty="0"/>
              <a:t>The goal of Artifact Description is to provide the evidence needed for greater scientific rigor and transparency of the scientific conclusions of the manuscript</a:t>
            </a:r>
          </a:p>
          <a:p>
            <a:pPr lvl="1"/>
            <a:r>
              <a:rPr lang="en-US" b="1" dirty="0"/>
              <a:t>Mandatory</a:t>
            </a:r>
            <a:r>
              <a:rPr lang="en-US" dirty="0"/>
              <a:t> for paper submissions (since SC19)</a:t>
            </a:r>
          </a:p>
          <a:p>
            <a:r>
              <a:rPr lang="en-US" dirty="0"/>
              <a:t>The goal of Artifact Evaluation is to award badges to artifacts of accepted papers</a:t>
            </a:r>
          </a:p>
          <a:p>
            <a:pPr lvl="1"/>
            <a:r>
              <a:rPr lang="en-US" dirty="0"/>
              <a:t>An </a:t>
            </a:r>
            <a:r>
              <a:rPr lang="en-US" b="1" dirty="0"/>
              <a:t>optional step</a:t>
            </a:r>
            <a:endParaRPr lang="en-US" dirty="0"/>
          </a:p>
          <a:p>
            <a:endParaRPr lang="en-US" sz="2000" dirty="0"/>
          </a:p>
        </p:txBody>
      </p:sp>
    </p:spTree>
    <p:extLst>
      <p:ext uri="{BB962C8B-B14F-4D97-AF65-F5344CB8AC3E}">
        <p14:creationId xmlns:p14="http://schemas.microsoft.com/office/powerpoint/2010/main" val="397389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Artifact Description (AD)</a:t>
            </a:r>
            <a:br>
              <a:rPr lang="en-US" dirty="0"/>
            </a:br>
            <a:br>
              <a:rPr lang="en-US" dirty="0"/>
            </a:br>
            <a:endParaRPr lang="en-US" dirty="0"/>
          </a:p>
        </p:txBody>
      </p:sp>
      <p:sp>
        <p:nvSpPr>
          <p:cNvPr id="5" name="Content Placeholder 4"/>
          <p:cNvSpPr>
            <a:spLocks noGrp="1"/>
          </p:cNvSpPr>
          <p:nvPr>
            <p:ph sz="quarter" idx="1"/>
          </p:nvPr>
        </p:nvSpPr>
        <p:spPr>
          <a:xfrm>
            <a:off x="365760" y="1141612"/>
            <a:ext cx="11369809" cy="4047778"/>
          </a:xfrm>
        </p:spPr>
        <p:txBody>
          <a:bodyPr/>
          <a:lstStyle/>
          <a:p>
            <a:r>
              <a:rPr lang="en-US" sz="2000" dirty="0"/>
              <a:t>Appendix is largely auto-generated from submission information</a:t>
            </a:r>
          </a:p>
          <a:p>
            <a:r>
              <a:rPr lang="en-US" sz="2000" dirty="0"/>
              <a:t>For accepted papers, will be evaluated by AD/AE Committee</a:t>
            </a:r>
          </a:p>
          <a:p>
            <a:pPr lvl="1"/>
            <a:r>
              <a:rPr lang="en-US" sz="1800" dirty="0"/>
              <a:t>Completion of the form</a:t>
            </a:r>
          </a:p>
          <a:p>
            <a:pPr lvl="1"/>
            <a:r>
              <a:rPr lang="en-US" sz="1800" dirty="0"/>
              <a:t>Artifact accessibility from any links included as part of the form</a:t>
            </a:r>
          </a:p>
          <a:p>
            <a:r>
              <a:rPr lang="en-US" sz="2000" dirty="0"/>
              <a:t>Part 1: Artifact Identification</a:t>
            </a:r>
          </a:p>
          <a:p>
            <a:pPr lvl="1"/>
            <a:r>
              <a:rPr lang="en-US" sz="1800" dirty="0"/>
              <a:t>Article’s title, author’s names and affiliations</a:t>
            </a:r>
          </a:p>
          <a:p>
            <a:pPr lvl="1"/>
            <a:r>
              <a:rPr lang="en-US" sz="1800" dirty="0"/>
              <a:t>An abstract describing the main contributions of the article and the role of the computational artifact(s) in these contributions</a:t>
            </a:r>
          </a:p>
          <a:p>
            <a:r>
              <a:rPr lang="en-US" sz="2000" dirty="0"/>
              <a:t>Part 2: Reproducibility of Experiments</a:t>
            </a:r>
          </a:p>
          <a:p>
            <a:pPr lvl="1"/>
            <a:r>
              <a:rPr lang="en-US" sz="1800" dirty="0"/>
              <a:t>Description of the experiment workflow</a:t>
            </a:r>
          </a:p>
          <a:p>
            <a:pPr lvl="1"/>
            <a:r>
              <a:rPr lang="en-US" sz="1800" dirty="0"/>
              <a:t>Estimation of the execution time</a:t>
            </a:r>
          </a:p>
          <a:p>
            <a:pPr lvl="1"/>
            <a:r>
              <a:rPr lang="en-US" sz="1800" dirty="0"/>
              <a:t>Expected results and an evaluation of them</a:t>
            </a:r>
          </a:p>
          <a:p>
            <a:pPr lvl="1"/>
            <a:r>
              <a:rPr lang="en-US" sz="1800" dirty="0"/>
              <a:t>How the expected results relate to the results found in the article</a:t>
            </a:r>
          </a:p>
        </p:txBody>
      </p:sp>
    </p:spTree>
    <p:extLst>
      <p:ext uri="{BB962C8B-B14F-4D97-AF65-F5344CB8AC3E}">
        <p14:creationId xmlns:p14="http://schemas.microsoft.com/office/powerpoint/2010/main" val="4110334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Artifact Evaluation (AE)</a:t>
            </a:r>
            <a:br>
              <a:rPr lang="en-US" dirty="0"/>
            </a:br>
            <a:br>
              <a:rPr lang="en-US" dirty="0"/>
            </a:br>
            <a:endParaRPr lang="en-US" dirty="0"/>
          </a:p>
        </p:txBody>
      </p:sp>
      <p:sp>
        <p:nvSpPr>
          <p:cNvPr id="5" name="Content Placeholder 4"/>
          <p:cNvSpPr>
            <a:spLocks noGrp="1"/>
          </p:cNvSpPr>
          <p:nvPr>
            <p:ph sz="quarter" idx="1"/>
          </p:nvPr>
        </p:nvSpPr>
        <p:spPr>
          <a:xfrm>
            <a:off x="365760" y="1141612"/>
            <a:ext cx="11369809" cy="4047778"/>
          </a:xfrm>
        </p:spPr>
        <p:txBody>
          <a:bodyPr/>
          <a:lstStyle/>
          <a:p>
            <a:r>
              <a:rPr lang="en-US" sz="2000" dirty="0"/>
              <a:t>Appendix is largely auto-generated from submission information</a:t>
            </a:r>
          </a:p>
          <a:p>
            <a:r>
              <a:rPr lang="en-US" sz="2000" dirty="0"/>
              <a:t>NISO Reproducibility Badging and Definitions Standard</a:t>
            </a:r>
          </a:p>
          <a:p>
            <a:pPr lvl="1"/>
            <a:r>
              <a:rPr lang="en-US" sz="1800" dirty="0"/>
              <a:t>Assigned badges will be per ACM Reproducibility Standard</a:t>
            </a:r>
          </a:p>
          <a:p>
            <a:r>
              <a:rPr lang="en-US" sz="2000" dirty="0"/>
              <a:t>Part 1: Artifact Dependencies &amp; Requirements</a:t>
            </a:r>
          </a:p>
          <a:p>
            <a:pPr lvl="1"/>
            <a:r>
              <a:rPr lang="en-US" sz="1800" dirty="0"/>
              <a:t>Hardware resources required</a:t>
            </a:r>
          </a:p>
          <a:p>
            <a:pPr lvl="1"/>
            <a:r>
              <a:rPr lang="en-US" sz="1800" dirty="0"/>
              <a:t>Operating systems required</a:t>
            </a:r>
          </a:p>
          <a:p>
            <a:pPr lvl="1"/>
            <a:r>
              <a:rPr lang="en-US" sz="1800" dirty="0"/>
              <a:t>Software libraries needed</a:t>
            </a:r>
          </a:p>
          <a:p>
            <a:pPr lvl="1"/>
            <a:r>
              <a:rPr lang="en-US" sz="1800" dirty="0"/>
              <a:t>Input dataset needed</a:t>
            </a:r>
          </a:p>
          <a:p>
            <a:pPr lvl="1"/>
            <a:r>
              <a:rPr lang="en-US" sz="1800" dirty="0"/>
              <a:t>Optionally, any other dependencies or requirements</a:t>
            </a:r>
            <a:endParaRPr lang="en-US" sz="2000" dirty="0"/>
          </a:p>
          <a:p>
            <a:r>
              <a:rPr lang="en-US" sz="2000" dirty="0"/>
              <a:t>Part 2: Artifact Installation &amp; Deployment</a:t>
            </a:r>
          </a:p>
          <a:p>
            <a:pPr lvl="1"/>
            <a:r>
              <a:rPr lang="en-US" sz="1800" dirty="0"/>
              <a:t>Process to install and compile the libraries and code</a:t>
            </a:r>
          </a:p>
          <a:p>
            <a:pPr lvl="1"/>
            <a:r>
              <a:rPr lang="en-US" sz="1800" dirty="0"/>
              <a:t>Process to deploy the code in the resources</a:t>
            </a:r>
          </a:p>
          <a:p>
            <a:pPr marL="346075" lvl="1" indent="0">
              <a:buNone/>
            </a:pPr>
            <a:endParaRPr lang="en-US" sz="1800" dirty="0"/>
          </a:p>
        </p:txBody>
      </p:sp>
    </p:spTree>
    <p:extLst>
      <p:ext uri="{BB962C8B-B14F-4D97-AF65-F5344CB8AC3E}">
        <p14:creationId xmlns:p14="http://schemas.microsoft.com/office/powerpoint/2010/main" val="885904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Artifact Evaluation (AE) Computational Artifacts</a:t>
            </a:r>
            <a:br>
              <a:rPr lang="en-US" dirty="0"/>
            </a:br>
            <a:br>
              <a:rPr lang="en-US" dirty="0"/>
            </a:br>
            <a:endParaRPr lang="en-US" dirty="0"/>
          </a:p>
        </p:txBody>
      </p:sp>
      <p:sp>
        <p:nvSpPr>
          <p:cNvPr id="5" name="Content Placeholder 4"/>
          <p:cNvSpPr>
            <a:spLocks noGrp="1"/>
          </p:cNvSpPr>
          <p:nvPr>
            <p:ph sz="quarter" idx="1"/>
          </p:nvPr>
        </p:nvSpPr>
        <p:spPr>
          <a:xfrm>
            <a:off x="365760" y="1141612"/>
            <a:ext cx="11369809" cy="4047778"/>
          </a:xfrm>
        </p:spPr>
        <p:txBody>
          <a:bodyPr/>
          <a:lstStyle/>
          <a:p>
            <a:r>
              <a:rPr lang="en-US" sz="2000" dirty="0"/>
              <a:t>Only required if applying for a badge</a:t>
            </a:r>
          </a:p>
          <a:p>
            <a:r>
              <a:rPr lang="en-US" sz="2200" dirty="0"/>
              <a:t>All the elements that support the reproducibility of its experiments</a:t>
            </a:r>
          </a:p>
          <a:p>
            <a:r>
              <a:rPr lang="en-US" sz="2200" dirty="0"/>
              <a:t>Software, datasets, environment configuration, mechanized proofs, benchmarks, test suites with scripts, etc. </a:t>
            </a:r>
          </a:p>
          <a:p>
            <a:r>
              <a:rPr lang="en-US" sz="2200" dirty="0"/>
              <a:t>Authors can choose any version-controlled software and data repositories to share their artifacts, such as </a:t>
            </a:r>
            <a:r>
              <a:rPr lang="en-US" sz="2200" dirty="0" err="1"/>
              <a:t>Zenodo</a:t>
            </a:r>
            <a:r>
              <a:rPr lang="en-US" sz="2200" dirty="0"/>
              <a:t>, </a:t>
            </a:r>
            <a:r>
              <a:rPr lang="en-US" sz="2200" dirty="0" err="1"/>
              <a:t>FigShare</a:t>
            </a:r>
            <a:r>
              <a:rPr lang="en-US" sz="2200" dirty="0"/>
              <a:t>, Dryad, Software Heritage, GitHub, or GitLab</a:t>
            </a:r>
          </a:p>
          <a:p>
            <a:r>
              <a:rPr lang="en-US" sz="2200" dirty="0"/>
              <a:t>An artifact must be accessible via a permanently persistent and publicly shareable DOI </a:t>
            </a:r>
          </a:p>
        </p:txBody>
      </p:sp>
      <p:sp>
        <p:nvSpPr>
          <p:cNvPr id="6" name="TextBox 5">
            <a:extLst>
              <a:ext uri="{FF2B5EF4-FFF2-40B4-BE49-F238E27FC236}">
                <a16:creationId xmlns:a16="http://schemas.microsoft.com/office/drawing/2014/main" id="{05BB5058-2D6E-F1E4-5281-9A7E68D6A920}"/>
              </a:ext>
            </a:extLst>
          </p:cNvPr>
          <p:cNvSpPr txBox="1"/>
          <p:nvPr/>
        </p:nvSpPr>
        <p:spPr>
          <a:xfrm>
            <a:off x="453256" y="4173727"/>
            <a:ext cx="10863789" cy="2400657"/>
          </a:xfrm>
          <a:prstGeom prst="rect">
            <a:avLst/>
          </a:prstGeom>
          <a:noFill/>
        </p:spPr>
        <p:txBody>
          <a:bodyPr wrap="square">
            <a:spAutoFit/>
          </a:bodyPr>
          <a:lstStyle/>
          <a:p>
            <a:pPr marL="285750" indent="-285750" algn="l">
              <a:buFont typeface="Arial" panose="020B0604020202020204" pitchFamily="34" charset="0"/>
              <a:buChar char="•"/>
            </a:pPr>
            <a:r>
              <a:rPr lang="en-US" sz="1600" dirty="0">
                <a:latin typeface="Arial" panose="020B0604020202020204" pitchFamily="34" charset="0"/>
                <a:cs typeface="Arial" panose="020B0604020202020204" pitchFamily="34" charset="0"/>
              </a:rPr>
              <a:t>HOWTO for AEC Submitters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2"/>
              </a:rPr>
              <a:t>https://docs.google.com/document/d/1pqzPtLVIvwLwJsZwCb2r7yzWMaifudHe1Xvn42T4CcA/edit</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Artifact Evaluation: Tips for Authors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3"/>
              </a:rPr>
              <a:t>https://blog.padhye.org/Artifact-Evaluation-Tips-for-Authors/</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SIGOPS articles on award winning artifacts [1] and [2]</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4"/>
              </a:rPr>
              <a:t>https://www.sigops.org/2021/how-are-award-winning-systems-research-artifacts-prepared-part-1/</a:t>
            </a:r>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5"/>
              </a:rPr>
              <a:t>https://www.sigops.org/2021/how-are-award-winning-systems-research-artifacts-prepared-part-2/</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err="1">
                <a:latin typeface="Arial" panose="020B0604020202020204" pitchFamily="34" charset="0"/>
                <a:cs typeface="Arial" panose="020B0604020202020204" pitchFamily="34" charset="0"/>
              </a:rPr>
              <a:t>Github</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CSArtifacts</a:t>
            </a:r>
            <a:r>
              <a:rPr lang="en-US" dirty="0">
                <a:latin typeface="Arial" panose="020B0604020202020204" pitchFamily="34" charset="0"/>
                <a:cs typeface="Arial" panose="020B0604020202020204" pitchFamily="34" charset="0"/>
              </a:rPr>
              <a:t> Resources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6"/>
              </a:rPr>
              <a:t>https://github.com/csartifacts/resources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9412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fontScale="92500" lnSpcReduction="10000"/>
          </a:bodyPr>
          <a:lstStyle/>
          <a:p>
            <a:r>
              <a:rPr lang="en-US" dirty="0"/>
              <a:t>More publication venues are adding reproducibility </a:t>
            </a:r>
            <a:r>
              <a:rPr lang="en-US" b="1" dirty="0"/>
              <a:t>recognition</a:t>
            </a:r>
            <a:r>
              <a:rPr lang="en-US" dirty="0"/>
              <a:t> or </a:t>
            </a:r>
            <a:r>
              <a:rPr lang="en-US" b="1" dirty="0"/>
              <a:t>requirements</a:t>
            </a:r>
            <a:endParaRPr lang="en-US" dirty="0"/>
          </a:p>
          <a:p>
            <a:r>
              <a:rPr lang="en-US" dirty="0"/>
              <a:t>ACM </a:t>
            </a:r>
            <a:r>
              <a:rPr lang="en-US" strike="sngStrike" dirty="0"/>
              <a:t>Replicated</a:t>
            </a:r>
            <a:r>
              <a:rPr lang="en-US" dirty="0"/>
              <a:t> Reproducible Computational Results (RCR)</a:t>
            </a:r>
          </a:p>
          <a:p>
            <a:pPr lvl="1"/>
            <a:r>
              <a:rPr lang="en-US" dirty="0"/>
              <a:t>ACM TOMS, TOMACS</a:t>
            </a:r>
          </a:p>
          <a:p>
            <a:pPr lvl="1"/>
            <a:r>
              <a:rPr lang="en-US" dirty="0">
                <a:hlinkClick r:id="rId2"/>
              </a:rPr>
              <a:t>http://toms.acm.org/replicated-computational-results.cfm</a:t>
            </a:r>
            <a:r>
              <a:rPr lang="en-US" dirty="0"/>
              <a:t> </a:t>
            </a:r>
          </a:p>
          <a:p>
            <a:r>
              <a:rPr lang="en-US" dirty="0"/>
              <a:t>ACM Badging</a:t>
            </a:r>
          </a:p>
          <a:p>
            <a:pPr lvl="1"/>
            <a:r>
              <a:rPr lang="en-US" dirty="0"/>
              <a:t>Functional, reusable, available, replicated, reproduced</a:t>
            </a:r>
          </a:p>
          <a:p>
            <a:pPr lvl="1"/>
            <a:r>
              <a:rPr lang="en-US" dirty="0">
                <a:hlinkClick r:id="rId3"/>
              </a:rPr>
              <a:t>https://www.acm.org/publications/policies/artifact-review-and-badging-current</a:t>
            </a:r>
            <a:endParaRPr lang="en-US" dirty="0"/>
          </a:p>
          <a:p>
            <a:r>
              <a:rPr lang="en-US" dirty="0"/>
              <a:t>These conferences have artifact evaluation appendices:</a:t>
            </a:r>
          </a:p>
          <a:p>
            <a:pPr lvl="1"/>
            <a:r>
              <a:rPr lang="en-US" dirty="0"/>
              <a:t>CGO, </a:t>
            </a:r>
            <a:r>
              <a:rPr lang="en-US" dirty="0" err="1"/>
              <a:t>PPoPP</a:t>
            </a:r>
            <a:r>
              <a:rPr lang="en-US" dirty="0"/>
              <a:t>, PACT, RTSS and SC</a:t>
            </a:r>
          </a:p>
          <a:p>
            <a:pPr lvl="1"/>
            <a:r>
              <a:rPr lang="en-US" dirty="0">
                <a:hlinkClick r:id="rId4"/>
              </a:rPr>
              <a:t>http://fursin.net/reproducibility.html</a:t>
            </a:r>
            <a:endParaRPr lang="en-US" dirty="0"/>
          </a:p>
          <a:p>
            <a:r>
              <a:rPr lang="en-US" dirty="0"/>
              <a:t>NISO Committee on Reproducibility and Badging</a:t>
            </a:r>
          </a:p>
          <a:p>
            <a:pPr lvl="1"/>
            <a:r>
              <a:rPr lang="en-US" dirty="0">
                <a:hlinkClick r:id="rId5"/>
              </a:rPr>
              <a:t>https://www.niso.org/niso-io/2019/01/new-niso-project-badging-scheme-reproducibility-computational-and-computing</a:t>
            </a:r>
            <a:r>
              <a:rPr lang="en-US" dirty="0"/>
              <a:t> </a:t>
            </a:r>
          </a:p>
          <a:p>
            <a:pPr lvl="1"/>
            <a:r>
              <a:rPr lang="en-US" dirty="0"/>
              <a:t>Publishers: ACM, IEEE, </a:t>
            </a:r>
            <a:r>
              <a:rPr lang="en-US" dirty="0" err="1"/>
              <a:t>figshare</a:t>
            </a:r>
            <a:r>
              <a:rPr lang="en-US" dirty="0"/>
              <a:t>, STM, Reed Elsevier, Springer Nature</a:t>
            </a:r>
          </a:p>
        </p:txBody>
      </p:sp>
    </p:spTree>
    <p:extLst>
      <p:ext uri="{BB962C8B-B14F-4D97-AF65-F5344CB8AC3E}">
        <p14:creationId xmlns:p14="http://schemas.microsoft.com/office/powerpoint/2010/main" val="2582928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dirty="0"/>
              <a:t>Anshu Dubey and Gregory R. Watson, Software Practices for Reproducible Science tutorial, in 2024 ACM Conference on Reproducibility and Replicability (ACM-REP), Rennes, France and online, 2024. DOI: </a:t>
            </a:r>
            <a:r>
              <a:rPr lang="en-US" sz="1600" dirty="0">
                <a:hlinkClick r:id="rId4"/>
              </a:rPr>
              <a:t>10.6084/m9.figshare.26019469</a:t>
            </a:r>
            <a:r>
              <a:rPr lang="en-US" sz="1600" b="1" dirty="0"/>
              <a:t>.</a:t>
            </a:r>
            <a:endParaRPr lang="en-US" sz="1600" b="0" i="0" dirty="0">
              <a:solidFill>
                <a:srgbClr val="111111"/>
              </a:solidFill>
              <a:effectLst/>
              <a:latin typeface="+mn-lt"/>
            </a:endParaRP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p>
          <a:p>
            <a:pPr>
              <a:spcBef>
                <a:spcPts val="400"/>
              </a:spcBef>
            </a:pPr>
            <a:r>
              <a:rPr lang="en-US" sz="1400" b="0" i="0" dirty="0">
                <a:effectLst/>
                <a:latin typeface="+mn-lt"/>
              </a:rPr>
              <a:t>This work was supported by the U.S. Department of Energy, Office of Science, Office of Advanced Scientific Computing Research, Next-Generation Scientific Software Technologies (NGSST) program.</a:t>
            </a:r>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469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92187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3961602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pic>
        <p:nvPicPr>
          <p:cNvPr id="7" name="Picture 6" descr="A digital balance scale using circles">
            <a:extLst>
              <a:ext uri="{FF2B5EF4-FFF2-40B4-BE49-F238E27FC236}">
                <a16:creationId xmlns:a16="http://schemas.microsoft.com/office/drawing/2014/main" id="{A0D14AA7-B582-622A-F3AA-5ECFFF1B52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8212" y="1195754"/>
            <a:ext cx="7772400" cy="4699456"/>
          </a:xfrm>
          <a:prstGeom prst="rect">
            <a:avLst/>
          </a:prstGeom>
        </p:spPr>
      </p:pic>
    </p:spTree>
    <p:extLst>
      <p:ext uri="{BB962C8B-B14F-4D97-AF65-F5344CB8AC3E}">
        <p14:creationId xmlns:p14="http://schemas.microsoft.com/office/powerpoint/2010/main" val="1565356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3111611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7352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926442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1426970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507995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466741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1130516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046513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a:t>Main </a:t>
            </a:r>
            <a:r>
              <a:rPr lang="en-US" dirty="0"/>
              <a:t>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250100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61244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will have for verification (and to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978256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3874800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2208407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a:t>
            </a:r>
            <a:r>
              <a:rPr lang="en-US"/>
              <a:t>: </a:t>
            </a:r>
            <a:r>
              <a:rPr lang="en-US">
                <a:hlinkClick r:id="rId3"/>
              </a:rPr>
              <a:t>https://www.rd-alliance.org/groups/fair-for-research-software-fair4rs-wg/forum/</a:t>
            </a:r>
            <a:endParaRPr lang="en-US"/>
          </a:p>
          <a:p>
            <a:r>
              <a:rPr lang="en-US"/>
              <a:t>Editorial</a:t>
            </a:r>
            <a:r>
              <a:rPr lang="en-US" dirty="0"/>
              <a:t>: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4271087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64746" y="1131384"/>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7676132" y="4837269"/>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1294256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a:xfrm>
            <a:off x="365760" y="411480"/>
            <a:ext cx="11372473" cy="914400"/>
          </a:xfrm>
        </p:spPr>
        <p:txBody>
          <a:bodyPr wrap="square" anchor="t">
            <a:normAutofit/>
          </a:bodyPr>
          <a:lstStyle/>
          <a:p>
            <a:r>
              <a:rPr lang="en-US" dirty="0"/>
              <a:t>Why Reproducibility is Important</a:t>
            </a:r>
          </a:p>
        </p:txBody>
      </p:sp>
      <p:pic>
        <p:nvPicPr>
          <p:cNvPr id="6" name="Picture 5" descr="Magnifying glass and question mark">
            <a:extLst>
              <a:ext uri="{FF2B5EF4-FFF2-40B4-BE49-F238E27FC236}">
                <a16:creationId xmlns:a16="http://schemas.microsoft.com/office/drawing/2014/main" id="{24ED42B8-9E80-FA57-0681-7134CF432ED2}"/>
              </a:ext>
            </a:extLst>
          </p:cNvPr>
          <p:cNvPicPr>
            <a:picLocks noChangeAspect="1"/>
          </p:cNvPicPr>
          <p:nvPr/>
        </p:nvPicPr>
        <p:blipFill rotWithShape="1">
          <a:blip r:embed="rId3"/>
          <a:srcRect t="23117" r="2" b="13593"/>
          <a:stretch/>
        </p:blipFill>
        <p:spPr>
          <a:xfrm>
            <a:off x="365760" y="1737360"/>
            <a:ext cx="11369809" cy="4047778"/>
          </a:xfrm>
          <a:prstGeom prst="rect">
            <a:avLst/>
          </a:prstGeom>
          <a:noFill/>
        </p:spPr>
      </p:pic>
    </p:spTree>
    <p:extLst>
      <p:ext uri="{BB962C8B-B14F-4D97-AF65-F5344CB8AC3E}">
        <p14:creationId xmlns:p14="http://schemas.microsoft.com/office/powerpoint/2010/main" val="2798525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480597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9" name="TextBox 8">
            <a:extLst>
              <a:ext uri="{FF2B5EF4-FFF2-40B4-BE49-F238E27FC236}">
                <a16:creationId xmlns:a16="http://schemas.microsoft.com/office/drawing/2014/main" id="{ECC210D2-8561-4DF0-8293-19A239F8445B}"/>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10" name="Picture 9">
            <a:extLst>
              <a:ext uri="{FF2B5EF4-FFF2-40B4-BE49-F238E27FC236}">
                <a16:creationId xmlns:a16="http://schemas.microsoft.com/office/drawing/2014/main" id="{26DE005E-60A6-4362-8B5D-F90EDA5EB824}"/>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Tree>
    <p:extLst>
      <p:ext uri="{BB962C8B-B14F-4D97-AF65-F5344CB8AC3E}">
        <p14:creationId xmlns:p14="http://schemas.microsoft.com/office/powerpoint/2010/main" val="534333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C806FE-231F-42A5-836D-AB72EB470900}"/>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308837"/>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Tree>
    <p:extLst>
      <p:ext uri="{BB962C8B-B14F-4D97-AF65-F5344CB8AC3E}">
        <p14:creationId xmlns:p14="http://schemas.microsoft.com/office/powerpoint/2010/main" val="3253648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670692"/>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a:t>
            </a:r>
            <a:r>
              <a:rPr lang="en-US" sz="1400" dirty="0">
                <a:hlinkClick r:id="rId3"/>
              </a:rPr>
              <a:t>https://</a:t>
            </a:r>
            <a:r>
              <a:rPr lang="en-US" sz="1400" dirty="0" err="1">
                <a:hlinkClick r:id="rId3"/>
              </a:rPr>
              <a:t>arstechnica.com</a:t>
            </a:r>
            <a:r>
              <a:rPr lang="en-US" sz="1400" dirty="0">
                <a:hlinkClick r:id="rId3"/>
              </a:rPr>
              <a:t>/information-technology/2019/10/chemists-discover-cross-platform-python-scripts-not-so-cross-platform/</a:t>
            </a:r>
            <a:endParaRPr lang="en-US" sz="1400" dirty="0"/>
          </a:p>
        </p:txBody>
      </p:sp>
    </p:spTree>
    <p:extLst>
      <p:ext uri="{BB962C8B-B14F-4D97-AF65-F5344CB8AC3E}">
        <p14:creationId xmlns:p14="http://schemas.microsoft.com/office/powerpoint/2010/main" val="1342845702"/>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2982</TotalTime>
  <Words>4076</Words>
  <Application>Microsoft Macintosh PowerPoint</Application>
  <PresentationFormat>Custom</PresentationFormat>
  <Paragraphs>395</Paragraphs>
  <Slides>35</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Incentives for Paying Attention to Reproducibility</vt:lpstr>
      <vt:lpstr>Supercomputer Cycles are Scarce Resources</vt:lpstr>
      <vt:lpstr>Funders and the Community Setting Expectations for Your Data</vt:lpstr>
      <vt:lpstr>SC Conference Reproducibility Initiative</vt:lpstr>
      <vt:lpstr>SC AD/AE Appendices Process &amp; Badges</vt:lpstr>
      <vt:lpstr>SC Artifact Description (AD)  </vt:lpstr>
      <vt:lpstr>SC Artifact Evaluation (AE)  </vt:lpstr>
      <vt:lpstr>SC Artifact Evaluation (AE) Computational Artifacts  </vt:lpstr>
      <vt:lpstr>Increasing Attention on Reproducibility from Publishers</vt:lpstr>
      <vt:lpstr> ACM TOMS Reproducible Computational Results (RCR)</vt:lpstr>
      <vt:lpstr>Creating a Virtuous Cycle</vt:lpstr>
      <vt:lpstr>How to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Anshu</cp:lastModifiedBy>
  <cp:revision>403</cp:revision>
  <cp:lastPrinted>2017-11-02T18:35:01Z</cp:lastPrinted>
  <dcterms:created xsi:type="dcterms:W3CDTF">2018-11-06T17:28:56Z</dcterms:created>
  <dcterms:modified xsi:type="dcterms:W3CDTF">2024-06-12T19:57:53Z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